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6BFE7-827E-44E5-82B8-71CD01E891B8}" type="doc">
      <dgm:prSet loTypeId="urn:microsoft.com/office/officeart/2005/8/layout/hList6" loCatId="list" qsTypeId="urn:microsoft.com/office/officeart/2005/8/quickstyle/simple1" qsCatId="simple" csTypeId="urn:microsoft.com/office/officeart/2005/8/colors/accent3_4" csCatId="accent3" phldr="1"/>
      <dgm:spPr/>
    </dgm:pt>
    <dgm:pt modelId="{67FC4785-31BD-4C1B-8DF2-D6D546CF48C6}">
      <dgm:prSet phldrT="[Text]"/>
      <dgm:spPr/>
      <dgm:t>
        <a:bodyPr/>
        <a:lstStyle/>
        <a:p>
          <a:r>
            <a:rPr lang="en-US" dirty="0" smtClean="0"/>
            <a:t>Laws of Motion</a:t>
          </a:r>
          <a:endParaRPr lang="en-US" dirty="0"/>
        </a:p>
      </dgm:t>
    </dgm:pt>
    <dgm:pt modelId="{1D6110E0-D7C7-4234-B7D1-83DC6B627476}" type="parTrans" cxnId="{56E43738-8850-49A5-8C37-D3CC110AD3A4}">
      <dgm:prSet/>
      <dgm:spPr/>
      <dgm:t>
        <a:bodyPr/>
        <a:lstStyle/>
        <a:p>
          <a:endParaRPr lang="en-US"/>
        </a:p>
      </dgm:t>
    </dgm:pt>
    <dgm:pt modelId="{4DB64AFE-218F-407C-92E4-8B50BF2FA28E}" type="sibTrans" cxnId="{56E43738-8850-49A5-8C37-D3CC110AD3A4}">
      <dgm:prSet/>
      <dgm:spPr/>
      <dgm:t>
        <a:bodyPr/>
        <a:lstStyle/>
        <a:p>
          <a:endParaRPr lang="en-US"/>
        </a:p>
      </dgm:t>
    </dgm:pt>
    <dgm:pt modelId="{070DD280-3319-4061-A109-37ED07012F04}">
      <dgm:prSet phldrT="[Text]"/>
      <dgm:spPr/>
      <dgm:t>
        <a:bodyPr/>
        <a:lstStyle/>
        <a:p>
          <a:r>
            <a:rPr lang="en-US" dirty="0" smtClean="0"/>
            <a:t>Laws of Gravity </a:t>
          </a:r>
          <a:endParaRPr lang="en-US" dirty="0"/>
        </a:p>
      </dgm:t>
    </dgm:pt>
    <dgm:pt modelId="{E14D0D96-3661-46B3-B690-BE69BB940AE8}" type="parTrans" cxnId="{5F6D2251-1FCB-497D-99DC-E03D08BF26ED}">
      <dgm:prSet/>
      <dgm:spPr/>
      <dgm:t>
        <a:bodyPr/>
        <a:lstStyle/>
        <a:p>
          <a:endParaRPr lang="en-US"/>
        </a:p>
      </dgm:t>
    </dgm:pt>
    <dgm:pt modelId="{79B8F19A-4448-46C8-914B-C9906DE3D1DC}" type="sibTrans" cxnId="{5F6D2251-1FCB-497D-99DC-E03D08BF26ED}">
      <dgm:prSet/>
      <dgm:spPr/>
      <dgm:t>
        <a:bodyPr/>
        <a:lstStyle/>
        <a:p>
          <a:endParaRPr lang="en-US"/>
        </a:p>
      </dgm:t>
    </dgm:pt>
    <dgm:pt modelId="{31536573-0908-46E7-902E-35DC04B4F4D7}">
      <dgm:prSet phldrT="[Text]"/>
      <dgm:spPr/>
      <dgm:t>
        <a:bodyPr/>
        <a:lstStyle/>
        <a:p>
          <a:r>
            <a:rPr lang="en-US" dirty="0" smtClean="0"/>
            <a:t>Optics</a:t>
          </a:r>
          <a:endParaRPr lang="en-US" dirty="0"/>
        </a:p>
      </dgm:t>
    </dgm:pt>
    <dgm:pt modelId="{438CC755-345B-49BA-BB7A-E3B21BB087D4}" type="parTrans" cxnId="{F4BC61ED-268B-4521-A041-E10B81573F43}">
      <dgm:prSet/>
      <dgm:spPr/>
      <dgm:t>
        <a:bodyPr/>
        <a:lstStyle/>
        <a:p>
          <a:endParaRPr lang="en-US"/>
        </a:p>
      </dgm:t>
    </dgm:pt>
    <dgm:pt modelId="{5FB26ED8-6B17-43EE-B71A-F54721901D48}" type="sibTrans" cxnId="{F4BC61ED-268B-4521-A041-E10B81573F43}">
      <dgm:prSet/>
      <dgm:spPr/>
      <dgm:t>
        <a:bodyPr/>
        <a:lstStyle/>
        <a:p>
          <a:endParaRPr lang="en-US"/>
        </a:p>
      </dgm:t>
    </dgm:pt>
    <dgm:pt modelId="{1167D84F-A178-4AE1-A1C0-9FD52D160B7D}" type="pres">
      <dgm:prSet presAssocID="{F476BFE7-827E-44E5-82B8-71CD01E891B8}" presName="Name0" presStyleCnt="0">
        <dgm:presLayoutVars>
          <dgm:dir/>
          <dgm:resizeHandles val="exact"/>
        </dgm:presLayoutVars>
      </dgm:prSet>
      <dgm:spPr/>
    </dgm:pt>
    <dgm:pt modelId="{EC0B2A87-DACD-4A9C-80FC-2236980713C2}" type="pres">
      <dgm:prSet presAssocID="{67FC4785-31BD-4C1B-8DF2-D6D546CF48C6}" presName="node" presStyleLbl="node1" presStyleIdx="0" presStyleCnt="3">
        <dgm:presLayoutVars>
          <dgm:bulletEnabled val="1"/>
        </dgm:presLayoutVars>
      </dgm:prSet>
      <dgm:spPr/>
    </dgm:pt>
    <dgm:pt modelId="{2A79502E-7BC4-4ECC-AA7A-C44D6E99F599}" type="pres">
      <dgm:prSet presAssocID="{4DB64AFE-218F-407C-92E4-8B50BF2FA28E}" presName="sibTrans" presStyleCnt="0"/>
      <dgm:spPr/>
    </dgm:pt>
    <dgm:pt modelId="{B53A58EA-ADFA-4A6A-9A49-E5D037566D1A}" type="pres">
      <dgm:prSet presAssocID="{070DD280-3319-4061-A109-37ED07012F04}" presName="node" presStyleLbl="node1" presStyleIdx="1" presStyleCnt="3">
        <dgm:presLayoutVars>
          <dgm:bulletEnabled val="1"/>
        </dgm:presLayoutVars>
      </dgm:prSet>
      <dgm:spPr/>
    </dgm:pt>
    <dgm:pt modelId="{92F8A2D7-C94F-46F7-8F85-A35D1A30C2C4}" type="pres">
      <dgm:prSet presAssocID="{79B8F19A-4448-46C8-914B-C9906DE3D1DC}" presName="sibTrans" presStyleCnt="0"/>
      <dgm:spPr/>
    </dgm:pt>
    <dgm:pt modelId="{F7F5D5A6-A68A-40CD-9045-5F970768552F}" type="pres">
      <dgm:prSet presAssocID="{31536573-0908-46E7-902E-35DC04B4F4D7}" presName="node" presStyleLbl="node1" presStyleIdx="2" presStyleCnt="3">
        <dgm:presLayoutVars>
          <dgm:bulletEnabled val="1"/>
        </dgm:presLayoutVars>
      </dgm:prSet>
      <dgm:spPr/>
    </dgm:pt>
  </dgm:ptLst>
  <dgm:cxnLst>
    <dgm:cxn modelId="{5F6D2251-1FCB-497D-99DC-E03D08BF26ED}" srcId="{F476BFE7-827E-44E5-82B8-71CD01E891B8}" destId="{070DD280-3319-4061-A109-37ED07012F04}" srcOrd="1" destOrd="0" parTransId="{E14D0D96-3661-46B3-B690-BE69BB940AE8}" sibTransId="{79B8F19A-4448-46C8-914B-C9906DE3D1DC}"/>
    <dgm:cxn modelId="{4FED6C10-03F7-46B3-B107-6D6F18337022}" type="presOf" srcId="{67FC4785-31BD-4C1B-8DF2-D6D546CF48C6}" destId="{EC0B2A87-DACD-4A9C-80FC-2236980713C2}" srcOrd="0" destOrd="0" presId="urn:microsoft.com/office/officeart/2005/8/layout/hList6"/>
    <dgm:cxn modelId="{4D362884-7385-49D6-A2D1-0678DDB34F30}" type="presOf" srcId="{070DD280-3319-4061-A109-37ED07012F04}" destId="{B53A58EA-ADFA-4A6A-9A49-E5D037566D1A}" srcOrd="0" destOrd="0" presId="urn:microsoft.com/office/officeart/2005/8/layout/hList6"/>
    <dgm:cxn modelId="{61DAFFA5-05AF-4696-943E-C88802BEA464}" type="presOf" srcId="{31536573-0908-46E7-902E-35DC04B4F4D7}" destId="{F7F5D5A6-A68A-40CD-9045-5F970768552F}" srcOrd="0" destOrd="0" presId="urn:microsoft.com/office/officeart/2005/8/layout/hList6"/>
    <dgm:cxn modelId="{56E43738-8850-49A5-8C37-D3CC110AD3A4}" srcId="{F476BFE7-827E-44E5-82B8-71CD01E891B8}" destId="{67FC4785-31BD-4C1B-8DF2-D6D546CF48C6}" srcOrd="0" destOrd="0" parTransId="{1D6110E0-D7C7-4234-B7D1-83DC6B627476}" sibTransId="{4DB64AFE-218F-407C-92E4-8B50BF2FA28E}"/>
    <dgm:cxn modelId="{9CBA9A40-9360-4CC1-80B3-1A73E275A34C}" type="presOf" srcId="{F476BFE7-827E-44E5-82B8-71CD01E891B8}" destId="{1167D84F-A178-4AE1-A1C0-9FD52D160B7D}" srcOrd="0" destOrd="0" presId="urn:microsoft.com/office/officeart/2005/8/layout/hList6"/>
    <dgm:cxn modelId="{F4BC61ED-268B-4521-A041-E10B81573F43}" srcId="{F476BFE7-827E-44E5-82B8-71CD01E891B8}" destId="{31536573-0908-46E7-902E-35DC04B4F4D7}" srcOrd="2" destOrd="0" parTransId="{438CC755-345B-49BA-BB7A-E3B21BB087D4}" sibTransId="{5FB26ED8-6B17-43EE-B71A-F54721901D48}"/>
    <dgm:cxn modelId="{900C6C7A-4EC9-4BBF-97B3-3D68BBC7DCCC}" type="presParOf" srcId="{1167D84F-A178-4AE1-A1C0-9FD52D160B7D}" destId="{EC0B2A87-DACD-4A9C-80FC-2236980713C2}" srcOrd="0" destOrd="0" presId="urn:microsoft.com/office/officeart/2005/8/layout/hList6"/>
    <dgm:cxn modelId="{AB139E49-4ADB-460F-B350-A6BE099B51C8}" type="presParOf" srcId="{1167D84F-A178-4AE1-A1C0-9FD52D160B7D}" destId="{2A79502E-7BC4-4ECC-AA7A-C44D6E99F599}" srcOrd="1" destOrd="0" presId="urn:microsoft.com/office/officeart/2005/8/layout/hList6"/>
    <dgm:cxn modelId="{13EF67D7-0DD0-47D3-9E22-72276E843248}" type="presParOf" srcId="{1167D84F-A178-4AE1-A1C0-9FD52D160B7D}" destId="{B53A58EA-ADFA-4A6A-9A49-E5D037566D1A}" srcOrd="2" destOrd="0" presId="urn:microsoft.com/office/officeart/2005/8/layout/hList6"/>
    <dgm:cxn modelId="{EF7B4AED-480D-4EC9-BAD7-D35C9587D2F5}" type="presParOf" srcId="{1167D84F-A178-4AE1-A1C0-9FD52D160B7D}" destId="{92F8A2D7-C94F-46F7-8F85-A35D1A30C2C4}" srcOrd="3" destOrd="0" presId="urn:microsoft.com/office/officeart/2005/8/layout/hList6"/>
    <dgm:cxn modelId="{293147DE-4069-461A-BE2C-6128AA033B12}" type="presParOf" srcId="{1167D84F-A178-4AE1-A1C0-9FD52D160B7D}" destId="{F7F5D5A6-A68A-40CD-9045-5F970768552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0B2A87-DACD-4A9C-80FC-2236980713C2}">
      <dsp:nvSpPr>
        <dsp:cNvPr id="0" name=""/>
        <dsp:cNvSpPr/>
      </dsp:nvSpPr>
      <dsp:spPr>
        <a:xfrm rot="16200000">
          <a:off x="-935412" y="936450"/>
          <a:ext cx="4572000" cy="2699098"/>
        </a:xfrm>
        <a:prstGeom prst="flowChartManualOperation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0" tIns="0" rIns="313035" bIns="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Laws of Motion</a:t>
          </a:r>
          <a:endParaRPr lang="en-US" sz="4900" kern="1200" dirty="0"/>
        </a:p>
      </dsp:txBody>
      <dsp:txXfrm rot="16200000">
        <a:off x="-935412" y="936450"/>
        <a:ext cx="4572000" cy="2699098"/>
      </dsp:txXfrm>
    </dsp:sp>
    <dsp:sp modelId="{B53A58EA-ADFA-4A6A-9A49-E5D037566D1A}">
      <dsp:nvSpPr>
        <dsp:cNvPr id="0" name=""/>
        <dsp:cNvSpPr/>
      </dsp:nvSpPr>
      <dsp:spPr>
        <a:xfrm rot="16200000">
          <a:off x="1966119" y="936450"/>
          <a:ext cx="4572000" cy="2699098"/>
        </a:xfrm>
        <a:prstGeom prst="flowChartManualOperation">
          <a:avLst/>
        </a:prstGeom>
        <a:solidFill>
          <a:schemeClr val="accent3">
            <a:shade val="50000"/>
            <a:hueOff val="6879"/>
            <a:satOff val="1912"/>
            <a:lumOff val="24811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0" tIns="0" rIns="313035" bIns="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Laws of Gravity </a:t>
          </a:r>
          <a:endParaRPr lang="en-US" sz="4900" kern="1200" dirty="0"/>
        </a:p>
      </dsp:txBody>
      <dsp:txXfrm rot="16200000">
        <a:off x="1966119" y="936450"/>
        <a:ext cx="4572000" cy="2699098"/>
      </dsp:txXfrm>
    </dsp:sp>
    <dsp:sp modelId="{F7F5D5A6-A68A-40CD-9045-5F970768552F}">
      <dsp:nvSpPr>
        <dsp:cNvPr id="0" name=""/>
        <dsp:cNvSpPr/>
      </dsp:nvSpPr>
      <dsp:spPr>
        <a:xfrm rot="16200000">
          <a:off x="4867650" y="936450"/>
          <a:ext cx="4572000" cy="2699098"/>
        </a:xfrm>
        <a:prstGeom prst="flowChartManualOperation">
          <a:avLst/>
        </a:prstGeom>
        <a:solidFill>
          <a:schemeClr val="accent3">
            <a:shade val="50000"/>
            <a:hueOff val="6879"/>
            <a:satOff val="1912"/>
            <a:lumOff val="24811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150" tIns="0" rIns="313035" bIns="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900" kern="1200" dirty="0" smtClean="0"/>
            <a:t>Optics</a:t>
          </a:r>
          <a:endParaRPr lang="en-US" sz="4900" kern="1200" dirty="0"/>
        </a:p>
      </dsp:txBody>
      <dsp:txXfrm rot="16200000">
        <a:off x="4867650" y="936450"/>
        <a:ext cx="4572000" cy="2699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EE2F2FA-E11F-4BC8-973B-54C0099BA2B1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EC1F69-0C27-4918-89FB-1739BD08859F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Khadija </a:t>
            </a:r>
            <a:r>
              <a:rPr lang="en-US" dirty="0" err="1" smtClean="0"/>
              <a:t>bingham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Isaac Newton in Physics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wton1.gif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85800" y="304800"/>
            <a:ext cx="7924800" cy="5829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Isaac’s Accomplishments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1. Every object has uniform motion unless acted upon by force</a:t>
            </a:r>
          </a:p>
          <a:p>
            <a:r>
              <a:rPr lang="en-US" dirty="0" smtClean="0"/>
              <a:t>2. The force applied to an object is equal to the objects mass times the resulting acceleration</a:t>
            </a:r>
          </a:p>
          <a:p>
            <a:r>
              <a:rPr lang="en-US" dirty="0" smtClean="0"/>
              <a:t>3. For every action, there is an equal and opposite reaction</a:t>
            </a:r>
            <a:endParaRPr lang="en-US" dirty="0"/>
          </a:p>
        </p:txBody>
      </p:sp>
      <p:pic>
        <p:nvPicPr>
          <p:cNvPr id="5" name="Content Placeholder 4" descr="newt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07731" y="1447800"/>
            <a:ext cx="4114800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Law</a:t>
            </a:r>
            <a:endParaRPr lang="en-US" dirty="0"/>
          </a:p>
        </p:txBody>
      </p:sp>
      <p:pic>
        <p:nvPicPr>
          <p:cNvPr id="5" name="Content Placeholder 4" descr="newto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8947" y="1371600"/>
            <a:ext cx="3343956" cy="4681538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earth moving around the sun proves the first law. The earth does not move in a straight path because of the </a:t>
            </a:r>
            <a:r>
              <a:rPr lang="en-US" b="1" dirty="0" smtClean="0"/>
              <a:t>force</a:t>
            </a:r>
            <a:r>
              <a:rPr lang="en-US" dirty="0" smtClean="0"/>
              <a:t> acted on it by the sun.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Law</a:t>
            </a:r>
            <a:endParaRPr lang="en-US" dirty="0"/>
          </a:p>
        </p:txBody>
      </p:sp>
      <p:pic>
        <p:nvPicPr>
          <p:cNvPr id="6" name="Content Placeholder 5" descr="newtojjk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91275" y="1371600"/>
            <a:ext cx="3259299" cy="46815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4000" dirty="0" smtClean="0"/>
              <a:t>F=ma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Law</a:t>
            </a:r>
            <a:endParaRPr lang="en-US" dirty="0"/>
          </a:p>
        </p:txBody>
      </p:sp>
      <p:pic>
        <p:nvPicPr>
          <p:cNvPr id="12" name="Content Placeholder 11" descr="newton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43475" y="1602581"/>
            <a:ext cx="3752850" cy="4219575"/>
          </a:xfrm>
        </p:spPr>
      </p:pic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>
            <a:off x="1143000" y="2514600"/>
            <a:ext cx="2438400" cy="2209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Gravity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gravitational of force experienced is equal to a gravitational constant times both masses divided by the distance between them squared</a:t>
            </a:r>
            <a:endParaRPr lang="en-US" dirty="0"/>
          </a:p>
        </p:txBody>
      </p:sp>
      <p:pic>
        <p:nvPicPr>
          <p:cNvPr id="8" name="Content Placeholder 7" descr="newton_gravit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3340" y="1524000"/>
            <a:ext cx="4165860" cy="4572000"/>
          </a:xfrm>
        </p:spPr>
      </p:pic>
      <p:cxnSp>
        <p:nvCxnSpPr>
          <p:cNvPr id="13" name="Elbow Connector 12"/>
          <p:cNvCxnSpPr/>
          <p:nvPr/>
        </p:nvCxnSpPr>
        <p:spPr>
          <a:xfrm>
            <a:off x="2057400" y="4114800"/>
            <a:ext cx="1676400" cy="16002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He demonstrated that a prism could decompose white light into a spectrum of colors, and a lens along with a second prism could recompose the multicolored light into white light</a:t>
            </a:r>
            <a:endParaRPr lang="en-US" dirty="0"/>
          </a:p>
        </p:txBody>
      </p:sp>
      <p:pic>
        <p:nvPicPr>
          <p:cNvPr id="5" name="Content Placeholder 4" descr="prism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1" y="1524000"/>
            <a:ext cx="4038600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71</TotalTime>
  <Words>157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Isaac Newton in Physics</vt:lpstr>
      <vt:lpstr>Slide 2</vt:lpstr>
      <vt:lpstr>Isaac’s Accomplishments</vt:lpstr>
      <vt:lpstr>Laws of Motion</vt:lpstr>
      <vt:lpstr>First Law</vt:lpstr>
      <vt:lpstr>Second Law</vt:lpstr>
      <vt:lpstr>Third Law</vt:lpstr>
      <vt:lpstr>Law of Gravity</vt:lpstr>
      <vt:lpstr>Optics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Isaac Newton in Physics</dc:title>
  <dc:creator>Khadija</dc:creator>
  <cp:lastModifiedBy>Khadija</cp:lastModifiedBy>
  <cp:revision>8</cp:revision>
  <dcterms:created xsi:type="dcterms:W3CDTF">2010-01-24T23:14:52Z</dcterms:created>
  <dcterms:modified xsi:type="dcterms:W3CDTF">2010-01-25T00:26:16Z</dcterms:modified>
</cp:coreProperties>
</file>